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214" d="100"/>
          <a:sy n="214" d="100"/>
        </p:scale>
        <p:origin x="216" y="-55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717BAF4-0F6C-4554-8FBA-C10CCD9D190C}" type="datetimeFigureOut">
              <a:rPr lang="fr-FR" smtClean="0"/>
              <a:t>28/11/2025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767734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717BAF4-0F6C-4554-8FBA-C10CCD9D190C}" type="datetimeFigureOut">
              <a:rPr lang="fr-FR" smtClean="0"/>
              <a:t>28/11/2025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21317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717BAF4-0F6C-4554-8FBA-C10CCD9D190C}" type="datetimeFigureOut">
              <a:rPr lang="fr-FR" smtClean="0"/>
              <a:t>28/11/2025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1881078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717BAF4-0F6C-4554-8FBA-C10CCD9D190C}" type="datetimeFigureOut">
              <a:rPr lang="fr-FR" smtClean="0"/>
              <a:t>28/11/2025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3750961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717BAF4-0F6C-4554-8FBA-C10CCD9D190C}" type="datetimeFigureOut">
              <a:rPr lang="fr-FR" smtClean="0"/>
              <a:t>28/11/2025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376772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717BAF4-0F6C-4554-8FBA-C10CCD9D190C}" type="datetimeFigureOut">
              <a:rPr lang="fr-FR" smtClean="0"/>
              <a:t>28/11/2025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326688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717BAF4-0F6C-4554-8FBA-C10CCD9D190C}" type="datetimeFigureOut">
              <a:rPr lang="fr-FR" smtClean="0"/>
              <a:t>28/11/2025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1764126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717BAF4-0F6C-4554-8FBA-C10CCD9D190C}" type="datetimeFigureOut">
              <a:rPr lang="fr-FR" smtClean="0"/>
              <a:t>28/11/2025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1698291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7BAF4-0F6C-4554-8FBA-C10CCD9D190C}" type="datetimeFigureOut">
              <a:rPr lang="fr-FR" smtClean="0"/>
              <a:t>28/11/2025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96073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717BAF4-0F6C-4554-8FBA-C10CCD9D190C}" type="datetimeFigureOut">
              <a:rPr lang="fr-FR" smtClean="0"/>
              <a:t>28/11/2025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341056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717BAF4-0F6C-4554-8FBA-C10CCD9D190C}" type="datetimeFigureOut">
              <a:rPr lang="fr-FR" smtClean="0"/>
              <a:t>28/11/2025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71E974A-9664-4DDD-8E32-A5CC93C39F47}" type="slidenum">
              <a:rPr lang="fr-FR" smtClean="0"/>
              <a:t>‹N°›</a:t>
            </a:fld>
            <a:endParaRPr lang="fr-FR"/>
          </a:p>
        </p:txBody>
      </p:sp>
    </p:spTree>
    <p:extLst>
      <p:ext uri="{BB962C8B-B14F-4D97-AF65-F5344CB8AC3E}">
        <p14:creationId xmlns:p14="http://schemas.microsoft.com/office/powerpoint/2010/main" val="3836583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7717BAF4-0F6C-4554-8FBA-C10CCD9D190C}" type="datetimeFigureOut">
              <a:rPr lang="fr-FR" smtClean="0"/>
              <a:t>28/11/2025</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471E974A-9664-4DDD-8E32-A5CC93C39F47}" type="slidenum">
              <a:rPr lang="fr-FR" smtClean="0"/>
              <a:t>‹N°›</a:t>
            </a:fld>
            <a:endParaRPr lang="fr-FR"/>
          </a:p>
        </p:txBody>
      </p:sp>
    </p:spTree>
    <p:extLst>
      <p:ext uri="{BB962C8B-B14F-4D97-AF65-F5344CB8AC3E}">
        <p14:creationId xmlns:p14="http://schemas.microsoft.com/office/powerpoint/2010/main" val="861711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m2c@cm2c.net" TargetMode="External"/><Relationship Id="rId2" Type="http://schemas.openxmlformats.org/officeDocument/2006/relationships/hyperlink" Target="http://www.legifrance.gouv.fr/affichCodeArticle.do;jsessionid=8D62B0D76A7B2716D3AE8F31707BCC62.tpdjo09v_3?cidTexte=LEGITEXT000006070158&amp;idArticle=LEGIARTI000017840551&amp;dateTexte=&amp;categorieLien=cid"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8B8A04E-DFE9-412D-A2DC-CB26C13D65B4}"/>
              </a:ext>
            </a:extLst>
          </p:cNvPr>
          <p:cNvSpPr txBox="1"/>
          <p:nvPr/>
        </p:nvSpPr>
        <p:spPr>
          <a:xfrm>
            <a:off x="642938" y="924210"/>
            <a:ext cx="5572125" cy="242374"/>
          </a:xfrm>
          <a:prstGeom prst="rect">
            <a:avLst/>
          </a:prstGeom>
          <a:solidFill>
            <a:srgbClr val="E3E3E3"/>
          </a:solidFill>
        </p:spPr>
        <p:txBody>
          <a:bodyPr wrap="square" rtlCol="0">
            <a:spAutoFit/>
          </a:bodyPr>
          <a:lstStyle/>
          <a:p>
            <a:r>
              <a:rPr lang="fr-FR" sz="975" b="1" dirty="0">
                <a:solidFill>
                  <a:srgbClr val="E6007E"/>
                </a:solidFill>
                <a:latin typeface="Avenir Next LT Pro" panose="020B0504020202020204" pitchFamily="34" charset="0"/>
              </a:rPr>
              <a:t>Rules and </a:t>
            </a:r>
            <a:r>
              <a:rPr lang="fr-FR" sz="975" b="1" dirty="0" err="1">
                <a:solidFill>
                  <a:srgbClr val="E6007E"/>
                </a:solidFill>
                <a:latin typeface="Avenir Next LT Pro" panose="020B0504020202020204" pitchFamily="34" charset="0"/>
              </a:rPr>
              <a:t>regulations</a:t>
            </a:r>
            <a:endParaRPr lang="fr-FR" sz="975" b="1" dirty="0">
              <a:latin typeface="Avenir Next LT Pro" panose="020B0504020202020204" pitchFamily="34" charset="0"/>
            </a:endParaRPr>
          </a:p>
        </p:txBody>
      </p:sp>
      <p:sp>
        <p:nvSpPr>
          <p:cNvPr id="4" name="ZoneTexte 3">
            <a:extLst>
              <a:ext uri="{FF2B5EF4-FFF2-40B4-BE49-F238E27FC236}">
                <a16:creationId xmlns:a16="http://schemas.microsoft.com/office/drawing/2014/main" id="{EC995D17-3F89-4D99-882E-F83538E5B2A3}"/>
              </a:ext>
            </a:extLst>
          </p:cNvPr>
          <p:cNvSpPr txBox="1"/>
          <p:nvPr/>
        </p:nvSpPr>
        <p:spPr>
          <a:xfrm>
            <a:off x="595313" y="1304945"/>
            <a:ext cx="5538787" cy="11834009"/>
          </a:xfrm>
          <a:prstGeom prst="rect">
            <a:avLst/>
          </a:prstGeom>
          <a:noFill/>
        </p:spPr>
        <p:txBody>
          <a:bodyPr wrap="square" numCol="2" spcCol="72000" rtlCol="0">
            <a:spAutoFit/>
          </a:bodyPr>
          <a:lstStyle/>
          <a:p>
            <a:r>
              <a:rPr lang="fr-FR" sz="600" b="1" u="sng" dirty="0">
                <a:latin typeface="Avenir Next LT Pro" panose="020B0504020202020204" pitchFamily="34" charset="0"/>
              </a:rPr>
              <a:t>1. Admission </a:t>
            </a:r>
            <a:r>
              <a:rPr lang="fr-FR" sz="600" b="1" u="sng" dirty="0" err="1">
                <a:latin typeface="Avenir Next LT Pro" panose="020B0504020202020204" pitchFamily="34" charset="0"/>
              </a:rPr>
              <a:t>requirement</a:t>
            </a:r>
            <a:endParaRPr lang="fr-FR" sz="600" dirty="0">
              <a:latin typeface="Avenir Next LT Pro" panose="020B0504020202020204" pitchFamily="34" charset="0"/>
            </a:endParaRPr>
          </a:p>
          <a:p>
            <a:pPr algn="just"/>
            <a:r>
              <a:rPr lang="en-US" sz="600" dirty="0">
                <a:latin typeface="Avenir Next LT Pro" panose="020B0504020202020204" pitchFamily="34" charset="0"/>
              </a:rPr>
              <a:t>To be allowed to penetrate, to remain and settle in the campsite, it is necessary to be authorized by the manager or its representative. He has to make sure of the good behavior and the good order of the campsite, as well as the respect of the application of these rules of procedure. </a:t>
            </a:r>
          </a:p>
          <a:p>
            <a:pPr algn="just"/>
            <a:r>
              <a:rPr lang="en-US" sz="600" dirty="0">
                <a:latin typeface="Avenir Next LT Pro" panose="020B0504020202020204" pitchFamily="34" charset="0"/>
              </a:rPr>
              <a:t>Staying in the campsite implies the acceptance of these rules and regulation and the commitment to conform to it. No one can take up residence in the campsite. </a:t>
            </a:r>
          </a:p>
          <a:p>
            <a:r>
              <a:rPr lang="fr-FR" sz="600" b="1" u="sng" dirty="0">
                <a:latin typeface="Avenir Next LT Pro" panose="020B0504020202020204" pitchFamily="34" charset="0"/>
              </a:rPr>
              <a:t>2. </a:t>
            </a:r>
            <a:r>
              <a:rPr lang="en-US" sz="600" b="1" u="sng" dirty="0">
                <a:latin typeface="Avenir Next LT Pro" panose="020B0504020202020204" pitchFamily="34" charset="0"/>
              </a:rPr>
              <a:t>Formalities</a:t>
            </a:r>
            <a:endParaRPr lang="en-US" sz="600" dirty="0">
              <a:latin typeface="Avenir Next LT Pro" panose="020B0504020202020204" pitchFamily="34" charset="0"/>
            </a:endParaRPr>
          </a:p>
          <a:p>
            <a:r>
              <a:rPr lang="en-US" sz="600" dirty="0">
                <a:highlight>
                  <a:srgbClr val="FFFF00"/>
                </a:highlight>
                <a:latin typeface="Avenir Next LT Pro" panose="020B0504020202020204" pitchFamily="34" charset="0"/>
              </a:rPr>
              <a:t>Minors who are not accompanied by </a:t>
            </a:r>
            <a:r>
              <a:rPr lang="en-US" sz="600" b="1" dirty="0">
                <a:highlight>
                  <a:srgbClr val="FFFF00"/>
                </a:highlight>
                <a:latin typeface="Avenir Next LT Pro" panose="020B0504020202020204" pitchFamily="34" charset="0"/>
              </a:rPr>
              <a:t>their parents </a:t>
            </a:r>
            <a:r>
              <a:rPr lang="en-US" sz="600" dirty="0">
                <a:highlight>
                  <a:srgbClr val="FFFF00"/>
                </a:highlight>
                <a:latin typeface="Avenir Next LT Pro" panose="020B0504020202020204" pitchFamily="34" charset="0"/>
              </a:rPr>
              <a:t>are not allowed to stay in the campsite.</a:t>
            </a:r>
            <a:br>
              <a:rPr lang="en-US" sz="600" dirty="0">
                <a:highlight>
                  <a:srgbClr val="FFFF00"/>
                </a:highlight>
                <a:latin typeface="Avenir Next LT Pro" panose="020B0504020202020204" pitchFamily="34" charset="0"/>
              </a:rPr>
            </a:br>
            <a:r>
              <a:rPr lang="en-US" sz="600" dirty="0">
                <a:latin typeface="Avenir Next LT Pro" panose="020B0504020202020204" pitchFamily="34" charset="0"/>
              </a:rPr>
              <a:t>In application of article </a:t>
            </a:r>
            <a:r>
              <a:rPr lang="en-US" sz="600" dirty="0">
                <a:latin typeface="Avenir Next LT Pro" panose="020B0504020202020204" pitchFamily="34" charset="0"/>
                <a:hlinkClick r:id="rId2">
                  <a:extLst>
                    <a:ext uri="{A12FA001-AC4F-418D-AE19-62706E023703}">
                      <ahyp:hlinkClr xmlns:ahyp="http://schemas.microsoft.com/office/drawing/2018/hyperlinkcolor" val="tx"/>
                    </a:ext>
                  </a:extLst>
                </a:hlinkClick>
              </a:rPr>
              <a:t>R. 611-35 of code de </a:t>
            </a:r>
            <a:r>
              <a:rPr lang="en-US" sz="600" dirty="0" err="1">
                <a:latin typeface="Avenir Next LT Pro" panose="020B0504020202020204" pitchFamily="34" charset="0"/>
                <a:hlinkClick r:id="rId2">
                  <a:extLst>
                    <a:ext uri="{A12FA001-AC4F-418D-AE19-62706E023703}">
                      <ahyp:hlinkClr xmlns:ahyp="http://schemas.microsoft.com/office/drawing/2018/hyperlinkcolor" val="tx"/>
                    </a:ext>
                  </a:extLst>
                </a:hlinkClick>
              </a:rPr>
              <a:t>l'entrée</a:t>
            </a:r>
            <a:r>
              <a:rPr lang="en-US" sz="600" dirty="0">
                <a:latin typeface="Avenir Next LT Pro" panose="020B0504020202020204" pitchFamily="34" charset="0"/>
                <a:hlinkClick r:id="rId2">
                  <a:extLst>
                    <a:ext uri="{A12FA001-AC4F-418D-AE19-62706E023703}">
                      <ahyp:hlinkClr xmlns:ahyp="http://schemas.microsoft.com/office/drawing/2018/hyperlinkcolor" val="tx"/>
                    </a:ext>
                  </a:extLst>
                </a:hlinkClick>
              </a:rPr>
              <a:t> et du séjour des étrangers et du droit </a:t>
            </a:r>
            <a:r>
              <a:rPr lang="en-US" sz="600" dirty="0" err="1">
                <a:latin typeface="Avenir Next LT Pro" panose="020B0504020202020204" pitchFamily="34" charset="0"/>
                <a:hlinkClick r:id="rId2">
                  <a:extLst>
                    <a:ext uri="{A12FA001-AC4F-418D-AE19-62706E023703}">
                      <ahyp:hlinkClr xmlns:ahyp="http://schemas.microsoft.com/office/drawing/2018/hyperlinkcolor" val="tx"/>
                    </a:ext>
                  </a:extLst>
                </a:hlinkClick>
              </a:rPr>
              <a:t>d'asile</a:t>
            </a:r>
            <a:r>
              <a:rPr lang="en-US" sz="600" dirty="0">
                <a:latin typeface="Avenir Next LT Pro" panose="020B0504020202020204" pitchFamily="34" charset="0"/>
              </a:rPr>
              <a:t>, the manager must make sur the client of a foreign nationality fills an individual form of police informing of name, </a:t>
            </a:r>
            <a:r>
              <a:rPr lang="en-US" sz="600" dirty="0" err="1">
                <a:latin typeface="Avenir Next LT Pro" panose="020B0504020202020204" pitchFamily="34" charset="0"/>
              </a:rPr>
              <a:t>firstname</a:t>
            </a:r>
            <a:r>
              <a:rPr lang="en-US" sz="600" dirty="0">
                <a:latin typeface="Avenir Next LT Pro" panose="020B0504020202020204" pitchFamily="34" charset="0"/>
              </a:rPr>
              <a:t>, date and place of birth; nationality; address. Children aged under 15 years old can be added on one’s parent form.</a:t>
            </a:r>
          </a:p>
          <a:p>
            <a:r>
              <a:rPr lang="fr-FR" sz="600" dirty="0">
                <a:latin typeface="Avenir Next LT Pro" panose="020B0504020202020204" pitchFamily="34" charset="0"/>
              </a:rPr>
              <a:t> </a:t>
            </a:r>
            <a:r>
              <a:rPr lang="fr-FR" sz="600" b="1" u="sng" dirty="0">
                <a:latin typeface="Avenir Next LT Pro" panose="020B0504020202020204" pitchFamily="34" charset="0"/>
              </a:rPr>
              <a:t>3. </a:t>
            </a:r>
            <a:r>
              <a:rPr lang="en-US" sz="600" b="1" u="sng" dirty="0">
                <a:latin typeface="Avenir Next LT Pro" panose="020B0504020202020204" pitchFamily="34" charset="0"/>
              </a:rPr>
              <a:t>Installations</a:t>
            </a:r>
            <a:endParaRPr lang="en-US" sz="600" dirty="0">
              <a:latin typeface="Avenir Next LT Pro" panose="020B0504020202020204" pitchFamily="34" charset="0"/>
            </a:endParaRPr>
          </a:p>
          <a:p>
            <a:r>
              <a:rPr lang="en-US" sz="600" dirty="0">
                <a:latin typeface="Avenir Next LT Pro" panose="020B0504020202020204" pitchFamily="34" charset="0"/>
              </a:rPr>
              <a:t>The equipment must be settle on the indicated pitch according to the manager’s instructions or his representative.</a:t>
            </a:r>
          </a:p>
          <a:p>
            <a:r>
              <a:rPr lang="en-US" sz="600" b="1" dirty="0">
                <a:latin typeface="Avenir Next LT Pro" panose="020B0504020202020204" pitchFamily="34" charset="0"/>
              </a:rPr>
              <a:t> </a:t>
            </a:r>
            <a:r>
              <a:rPr lang="en-US" sz="600" b="1" u="sng" dirty="0">
                <a:latin typeface="Avenir Next LT Pro" panose="020B0504020202020204" pitchFamily="34" charset="0"/>
              </a:rPr>
              <a:t>4. Reception</a:t>
            </a:r>
            <a:endParaRPr lang="en-US" sz="600" dirty="0">
              <a:latin typeface="Avenir Next LT Pro" panose="020B0504020202020204" pitchFamily="34" charset="0"/>
            </a:endParaRPr>
          </a:p>
          <a:p>
            <a:r>
              <a:rPr lang="en-US" sz="600" dirty="0">
                <a:latin typeface="Avenir Next LT Pro" panose="020B0504020202020204" pitchFamily="34" charset="0"/>
              </a:rPr>
              <a:t>The office is situated at the entrance of Camping Le Beaulieu, rue du </a:t>
            </a:r>
            <a:r>
              <a:rPr lang="en-US" sz="600" dirty="0" err="1">
                <a:latin typeface="Avenir Next LT Pro" panose="020B0504020202020204" pitchFamily="34" charset="0"/>
              </a:rPr>
              <a:t>Treuil</a:t>
            </a:r>
            <a:r>
              <a:rPr lang="en-US" sz="600" dirty="0">
                <a:latin typeface="Avenir Next LT Pro" panose="020B0504020202020204" pitchFamily="34" charset="0"/>
              </a:rPr>
              <a:t> Gras. Hours of opening change according to the period of the year. They will be posted on information boards, at the entrance of the office and on the website. All information about our services, about possibilities of shopping, sport equipment, touristic sites or other useful information can be found at reception. A register intended to receive complains and suggestions is at the client’s disposal at reception.</a:t>
            </a:r>
          </a:p>
          <a:p>
            <a:r>
              <a:rPr lang="fr-FR" sz="600" b="1" dirty="0">
                <a:latin typeface="Avenir Next LT Pro" panose="020B0504020202020204" pitchFamily="34" charset="0"/>
              </a:rPr>
              <a:t> </a:t>
            </a:r>
            <a:r>
              <a:rPr lang="fr-FR" sz="600" b="1" u="sng" dirty="0">
                <a:latin typeface="Avenir Next LT Pro" panose="020B0504020202020204" pitchFamily="34" charset="0"/>
              </a:rPr>
              <a:t>5. Bill </a:t>
            </a:r>
            <a:r>
              <a:rPr lang="en-US" sz="600" b="1" u="sng" dirty="0">
                <a:latin typeface="Avenir Next LT Pro" panose="020B0504020202020204" pitchFamily="34" charset="0"/>
              </a:rPr>
              <a:t>Posting</a:t>
            </a:r>
            <a:endParaRPr lang="en-US" sz="600" dirty="0">
              <a:latin typeface="Avenir Next LT Pro" panose="020B0504020202020204" pitchFamily="34" charset="0"/>
            </a:endParaRPr>
          </a:p>
          <a:p>
            <a:pPr algn="just"/>
            <a:r>
              <a:rPr lang="en-US" sz="600" dirty="0">
                <a:latin typeface="Avenir Next LT Pro" panose="020B0504020202020204" pitchFamily="34" charset="0"/>
              </a:rPr>
              <a:t>These rules and regulations are posted at the entrance of the campsite and at the office. It can be given to any client claiming it. For the classed campsites, the category of the class with the tourism leisure mention and the number of tourism or leisure pitches are stated. The prices of the different extras are communicated to the client in the conditions fixed by decree of the Minister charged of consummation and available for consulting at the reception.</a:t>
            </a:r>
          </a:p>
          <a:p>
            <a:r>
              <a:rPr lang="fr-FR" sz="600" b="1" u="sng" dirty="0">
                <a:latin typeface="Avenir Next LT Pro" panose="020B0504020202020204" pitchFamily="34" charset="0"/>
              </a:rPr>
              <a:t>6. </a:t>
            </a:r>
            <a:r>
              <a:rPr lang="en-US" sz="600" b="1" u="sng" dirty="0">
                <a:latin typeface="Avenir Next LT Pro" panose="020B0504020202020204" pitchFamily="34" charset="0"/>
              </a:rPr>
              <a:t>Departure formalities</a:t>
            </a:r>
            <a:endParaRPr lang="en-US" sz="600" dirty="0">
              <a:latin typeface="Avenir Next LT Pro" panose="020B0504020202020204" pitchFamily="34" charset="0"/>
            </a:endParaRPr>
          </a:p>
          <a:p>
            <a:pPr algn="just"/>
            <a:r>
              <a:rPr lang="en-US" sz="600" dirty="0">
                <a:latin typeface="Avenir Next LT Pro" panose="020B0504020202020204" pitchFamily="34" charset="0"/>
              </a:rPr>
              <a:t>Clients must inform the reception of their departure the day before. Clients leaving before the opening must pay their stay and extras at latest the day before. If one more nights are required, these ones must be payed at latest the day before leaving. The clients must inform if they want extra nights before the planned departure. </a:t>
            </a:r>
          </a:p>
          <a:p>
            <a:r>
              <a:rPr lang="fr-FR" sz="600" b="1" u="sng" dirty="0">
                <a:latin typeface="Avenir Next LT Pro" panose="020B0504020202020204" pitchFamily="34" charset="0"/>
              </a:rPr>
              <a:t>7. Noise and silence</a:t>
            </a:r>
          </a:p>
          <a:p>
            <a:r>
              <a:rPr lang="en-US" sz="600" dirty="0">
                <a:latin typeface="Avenir Next LT Pro" panose="020B0504020202020204" pitchFamily="34" charset="0"/>
              </a:rPr>
              <a:t>Clients must avoid noise and discussions that could disturb neighbors. Sound devise must be regulated consequently. Vehicle doors must be as discreet </a:t>
            </a:r>
          </a:p>
          <a:p>
            <a:r>
              <a:rPr lang="en-US" sz="600" dirty="0">
                <a:latin typeface="Avenir Next LT Pro" panose="020B0504020202020204" pitchFamily="34" charset="0"/>
              </a:rPr>
              <a:t>as possible.</a:t>
            </a:r>
            <a:br>
              <a:rPr lang="en-US" sz="600" dirty="0">
                <a:latin typeface="Avenir Next LT Pro" panose="020B0504020202020204" pitchFamily="34" charset="0"/>
              </a:rPr>
            </a:br>
            <a:r>
              <a:rPr lang="en-US" sz="600" dirty="0">
                <a:latin typeface="Avenir Next LT Pro" panose="020B0504020202020204" pitchFamily="34" charset="0"/>
              </a:rPr>
              <a:t>Unrestrained animal are not accepted. They must not stay alone on the campsite, even locked up in the absence of their masters who are responsible.</a:t>
            </a:r>
          </a:p>
          <a:p>
            <a:pPr algn="just"/>
            <a:r>
              <a:rPr lang="en-US" sz="600" dirty="0">
                <a:latin typeface="Avenir Next LT Pro" panose="020B0504020202020204" pitchFamily="34" charset="0"/>
              </a:rPr>
              <a:t>Visitors entering the campsite with vehicles with two rear wheels</a:t>
            </a:r>
            <a:r>
              <a:rPr lang="fr-FR" sz="600" dirty="0">
                <a:latin typeface="Avenir Next LT Pro" panose="020B0504020202020204" pitchFamily="34" charset="0"/>
              </a:rPr>
              <a:t> must </a:t>
            </a:r>
            <a:r>
              <a:rPr lang="en-US" sz="600" dirty="0">
                <a:latin typeface="Avenir Next LT Pro" panose="020B0504020202020204" pitchFamily="34" charset="0"/>
              </a:rPr>
              <a:t>shut down the vehicle</a:t>
            </a:r>
            <a:r>
              <a:rPr lang="fr-FR" sz="600" dirty="0">
                <a:latin typeface="Avenir Next LT Pro" panose="020B0504020202020204" pitchFamily="34" charset="0"/>
              </a:rPr>
              <a:t> </a:t>
            </a:r>
            <a:r>
              <a:rPr lang="en-US" sz="600" dirty="0">
                <a:latin typeface="Avenir Next LT Pro" panose="020B0504020202020204" pitchFamily="34" charset="0"/>
              </a:rPr>
              <a:t>at the entrance of the campsite for others’ respect</a:t>
            </a:r>
            <a:r>
              <a:rPr lang="fr-FR" sz="600" dirty="0">
                <a:latin typeface="Avenir Next LT Pro" panose="020B0504020202020204" pitchFamily="34" charset="0"/>
              </a:rPr>
              <a:t>. </a:t>
            </a:r>
            <a:r>
              <a:rPr lang="en-US" sz="600" dirty="0">
                <a:latin typeface="Avenir Next LT Pro" panose="020B0504020202020204" pitchFamily="34" charset="0"/>
              </a:rPr>
              <a:t>The manager makes sure of the tranquility of clients and asks that silence must be total between midnight and 7am. Dangerous behaviors, disruption of tranquility, noise and state of drunkenness will lead to a non extension of the contract and the breach of the current one.</a:t>
            </a:r>
          </a:p>
          <a:p>
            <a:r>
              <a:rPr lang="en-US" sz="600" b="1" u="sng" dirty="0">
                <a:latin typeface="Avenir Next LT Pro" panose="020B0504020202020204" pitchFamily="34" charset="0"/>
              </a:rPr>
              <a:t>8. Visitors</a:t>
            </a:r>
            <a:endParaRPr lang="en-US" sz="600" dirty="0">
              <a:latin typeface="Avenir Next LT Pro" panose="020B0504020202020204" pitchFamily="34" charset="0"/>
            </a:endParaRPr>
          </a:p>
          <a:p>
            <a:r>
              <a:rPr lang="en-US" sz="600" dirty="0">
                <a:latin typeface="Avenir Next LT Pro" panose="020B0504020202020204" pitchFamily="34" charset="0"/>
              </a:rPr>
              <a:t>Visitors are only allowed to penetrate in the campsite after the permission of the manager or his representative, staying under the responsibility of the people receiving them.</a:t>
            </a:r>
            <a:br>
              <a:rPr lang="fr-FR" sz="600" dirty="0">
                <a:latin typeface="Avenir Next LT Pro" panose="020B0504020202020204" pitchFamily="34" charset="0"/>
              </a:rPr>
            </a:br>
            <a:r>
              <a:rPr lang="fr-FR" sz="600" dirty="0">
                <a:latin typeface="Avenir Next LT Pro" panose="020B0504020202020204" pitchFamily="34" charset="0"/>
              </a:rPr>
              <a:t>T</a:t>
            </a:r>
            <a:r>
              <a:rPr lang="en-US" sz="600" dirty="0">
                <a:latin typeface="Avenir Next LT Pro" panose="020B0504020202020204" pitchFamily="34" charset="0"/>
              </a:rPr>
              <a:t>he use of  installations can be charged according to a price that must be posted at the entrance of the campsite and at reception. Vehicles of visitors are forbidden inside the campsite. Pool access is not accepted for visitors.</a:t>
            </a:r>
          </a:p>
          <a:p>
            <a:r>
              <a:rPr lang="fr-FR" sz="600" b="1" u="sng" dirty="0">
                <a:latin typeface="Avenir Next LT Pro" panose="020B0504020202020204" pitchFamily="34" charset="0"/>
              </a:rPr>
              <a:t>9. Circulation and parking of </a:t>
            </a:r>
            <a:r>
              <a:rPr lang="en-US" sz="600" b="1" u="sng" dirty="0">
                <a:latin typeface="Avenir Next LT Pro" panose="020B0504020202020204" pitchFamily="34" charset="0"/>
              </a:rPr>
              <a:t>vehicles</a:t>
            </a:r>
            <a:endParaRPr lang="en-US" sz="600" dirty="0">
              <a:latin typeface="Avenir Next LT Pro" panose="020B0504020202020204" pitchFamily="34" charset="0"/>
            </a:endParaRPr>
          </a:p>
          <a:p>
            <a:r>
              <a:rPr lang="en-US" sz="600" dirty="0">
                <a:latin typeface="Avenir Next LT Pro" panose="020B0504020202020204" pitchFamily="34" charset="0"/>
              </a:rPr>
              <a:t>A gate system is installed at the entrance and the exit of the campsite.</a:t>
            </a:r>
          </a:p>
          <a:p>
            <a:r>
              <a:rPr lang="en-US" sz="600" dirty="0">
                <a:latin typeface="Avenir Next LT Pro" panose="020B0504020202020204" pitchFamily="34" charset="0"/>
              </a:rPr>
              <a:t>The access is only by registration car number reading by a camera in order to limit the number of vehicles on the pitches. Only </a:t>
            </a:r>
            <a:r>
              <a:rPr lang="en-US" sz="600" b="1" dirty="0">
                <a:latin typeface="Avenir Next LT Pro" panose="020B0504020202020204" pitchFamily="34" charset="0"/>
              </a:rPr>
              <a:t>one</a:t>
            </a:r>
            <a:r>
              <a:rPr lang="en-US" sz="600" dirty="0">
                <a:latin typeface="Avenir Next LT Pro" panose="020B0504020202020204" pitchFamily="34" charset="0"/>
              </a:rPr>
              <a:t> pitch is authorized per pitch.</a:t>
            </a:r>
          </a:p>
          <a:p>
            <a:r>
              <a:rPr lang="en-US" sz="600" dirty="0">
                <a:latin typeface="Avenir Next LT Pro" panose="020B0504020202020204" pitchFamily="34" charset="0"/>
              </a:rPr>
              <a:t>To enter a second vehicle, the client must inform the office, pay the extra cost and will be able to park </a:t>
            </a:r>
            <a:r>
              <a:rPr lang="en-US" sz="600" b="1" dirty="0">
                <a:latin typeface="Avenir Next LT Pro" panose="020B0504020202020204" pitchFamily="34" charset="0"/>
              </a:rPr>
              <a:t>only</a:t>
            </a:r>
            <a:r>
              <a:rPr lang="en-US" sz="600" dirty="0">
                <a:latin typeface="Avenir Next LT Pro" panose="020B0504020202020204" pitchFamily="34" charset="0"/>
              </a:rPr>
              <a:t> on the inside parking.</a:t>
            </a:r>
            <a:br>
              <a:rPr lang="en-US" sz="600" dirty="0">
                <a:latin typeface="Avenir Next LT Pro" panose="020B0504020202020204" pitchFamily="34" charset="0"/>
              </a:rPr>
            </a:br>
            <a:r>
              <a:rPr lang="en-US" sz="600" dirty="0">
                <a:latin typeface="Avenir Next LT Pro" panose="020B0504020202020204" pitchFamily="34" charset="0"/>
              </a:rPr>
              <a:t>Inside the campsite, the speed is limited to </a:t>
            </a:r>
            <a:r>
              <a:rPr lang="en-US" sz="600" b="1" dirty="0">
                <a:latin typeface="Avenir Next LT Pro" panose="020B0504020202020204" pitchFamily="34" charset="0"/>
              </a:rPr>
              <a:t>10km/h maximum</a:t>
            </a:r>
            <a:r>
              <a:rPr lang="en-US" sz="600" dirty="0">
                <a:latin typeface="Avenir Next LT Pro" panose="020B0504020202020204" pitchFamily="34" charset="0"/>
              </a:rPr>
              <a:t>.</a:t>
            </a:r>
            <a:br>
              <a:rPr lang="fr-FR" sz="600" dirty="0">
                <a:latin typeface="Avenir Next LT Pro" panose="020B0504020202020204" pitchFamily="34" charset="0"/>
              </a:rPr>
            </a:br>
            <a:r>
              <a:rPr lang="en-US" sz="600" b="1" dirty="0">
                <a:latin typeface="Avenir Next LT Pro" panose="020B0504020202020204" pitchFamily="34" charset="0"/>
              </a:rPr>
              <a:t>No circulation between 11PM and 7PM</a:t>
            </a:r>
            <a:br>
              <a:rPr lang="en-US" sz="600" dirty="0">
                <a:latin typeface="Avenir Next LT Pro" panose="020B0504020202020204" pitchFamily="34" charset="0"/>
              </a:rPr>
            </a:br>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endParaRPr lang="en-US" sz="600" dirty="0">
              <a:latin typeface="Avenir Next LT Pro" panose="020B0504020202020204" pitchFamily="34" charset="0"/>
            </a:endParaRPr>
          </a:p>
          <a:p>
            <a:r>
              <a:rPr lang="en-US" sz="600" dirty="0">
                <a:latin typeface="Avenir Next LT Pro" panose="020B0504020202020204" pitchFamily="34" charset="0"/>
              </a:rPr>
              <a:t>Only vehicle belonging to clients can circulate inside the campsite. Parking is forbidden on the pitch occupied by rentals except if a place of parking is provided. Parking must not hinder circulation. </a:t>
            </a:r>
          </a:p>
          <a:p>
            <a:r>
              <a:rPr lang="en-US" sz="600" dirty="0">
                <a:latin typeface="Avenir Next LT Pro" panose="020B0504020202020204" pitchFamily="34" charset="0"/>
              </a:rPr>
              <a:t>The entrance gate is open from 7AM to 11PM. If clients arrive after 11PM, the vehicle must park on the entrance parking.</a:t>
            </a:r>
            <a:endParaRPr lang="fr-FR" sz="600" b="1" u="sng" dirty="0">
              <a:latin typeface="Avenir Next LT Pro" panose="020B0504020202020204" pitchFamily="34" charset="0"/>
            </a:endParaRPr>
          </a:p>
          <a:p>
            <a:pPr algn="just"/>
            <a:r>
              <a:rPr lang="fr-FR" sz="600" b="1" u="sng" dirty="0">
                <a:latin typeface="Avenir Next LT Pro" panose="020B0504020202020204" pitchFamily="34" charset="0"/>
              </a:rPr>
              <a:t>10. Apparence of installations</a:t>
            </a:r>
          </a:p>
          <a:p>
            <a:pPr algn="just"/>
            <a:r>
              <a:rPr lang="en-US" sz="600" dirty="0">
                <a:latin typeface="Avenir Next LT Pro" panose="020B0504020202020204" pitchFamily="34" charset="0"/>
              </a:rPr>
              <a:t>No installation will be authorized without acceptance of the staff. Each one is held to abstain from any action which could harm cleanliness, hygiene and aspect of the campsite. It is forbidden to throw grey waters on the rounds. A drainage area is at disposal. A chemical toilet is at disposal for dark waters. Wastes, garbage, papers, must be thrown in the provided area. Washing is forbidden except in the provided area. Washing of caravans or vehicles is forbidden. Spreading clothes is authorized in the common area provided. No use of trees allowed. Floral decorations and plantations must be respected. It is forbidden to cut trees, plants ... Or to delimit the pitch with personal installations. Any damage will be charged to the client. When leaving , the pitch must be in the same aspect that it was when the client arrived. In case of deterioration of the pitch a forfeit of 100 € will be charged particularly when parking on muddy pitch. It is strictly forbidden to charge your electric vehicle. In case of violation, a forfeit of 80 € will be charged.</a:t>
            </a:r>
            <a:endParaRPr lang="en-US" sz="600" b="1" u="sng" dirty="0">
              <a:latin typeface="Avenir Next LT Pro" panose="020B0504020202020204" pitchFamily="34" charset="0"/>
            </a:endParaRPr>
          </a:p>
          <a:p>
            <a:pPr algn="just"/>
            <a:r>
              <a:rPr lang="fr-FR" sz="600" b="1" u="sng" dirty="0">
                <a:latin typeface="Avenir Next LT Pro" panose="020B0504020202020204" pitchFamily="34" charset="0"/>
              </a:rPr>
              <a:t>11. Security</a:t>
            </a:r>
            <a:endParaRPr lang="fr-FR" sz="600" dirty="0">
              <a:latin typeface="Avenir Next LT Pro" panose="020B0504020202020204" pitchFamily="34" charset="0"/>
            </a:endParaRPr>
          </a:p>
          <a:p>
            <a:pPr algn="just"/>
            <a:r>
              <a:rPr lang="fr-FR" sz="600" b="1" dirty="0">
                <a:latin typeface="Avenir Next LT Pro" panose="020B0504020202020204" pitchFamily="34" charset="0"/>
              </a:rPr>
              <a:t>a) </a:t>
            </a:r>
            <a:r>
              <a:rPr lang="fr-FR" sz="600" b="1" dirty="0" err="1">
                <a:latin typeface="Avenir Next LT Pro" panose="020B0504020202020204" pitchFamily="34" charset="0"/>
              </a:rPr>
              <a:t>Fire</a:t>
            </a:r>
            <a:endParaRPr lang="fr-FR" sz="600" dirty="0">
              <a:latin typeface="Avenir Next LT Pro" panose="020B0504020202020204" pitchFamily="34" charset="0"/>
            </a:endParaRPr>
          </a:p>
          <a:p>
            <a:pPr algn="just"/>
            <a:r>
              <a:rPr lang="en-GB" sz="600" b="1" dirty="0">
                <a:latin typeface="Avenir Next LT Pro" panose="020B0504020202020204" pitchFamily="34" charset="0"/>
              </a:rPr>
              <a:t>Open fires (wood, coal, etc.) are rigorously prohibited on pitches. </a:t>
            </a:r>
            <a:r>
              <a:rPr lang="fr-FR" sz="600" dirty="0">
                <a:latin typeface="Avenir Next LT Pro" panose="020B0504020202020204" pitchFamily="34" charset="0"/>
              </a:rPr>
              <a:t>2 collective barbecue zones are at </a:t>
            </a:r>
            <a:r>
              <a:rPr lang="en-US" sz="600" dirty="0">
                <a:latin typeface="Avenir Next LT Pro" panose="020B0504020202020204" pitchFamily="34" charset="0"/>
              </a:rPr>
              <a:t>disposal (near sanitary </a:t>
            </a:r>
            <a:r>
              <a:rPr lang="fr-FR" sz="600" dirty="0">
                <a:latin typeface="Avenir Next LT Pro" panose="020B0504020202020204" pitchFamily="34" charset="0"/>
              </a:rPr>
              <a:t>and tennis court).  Les réchauds doivent être maintenus en bon état de fonctionnement et ne pas être utilisés dans des conditions dangereuses. </a:t>
            </a:r>
            <a:r>
              <a:rPr lang="en-GB" sz="600" dirty="0">
                <a:latin typeface="Avenir Next LT Pro" panose="020B0504020202020204" pitchFamily="34" charset="0"/>
              </a:rPr>
              <a:t>Camping stoves must be maintained in good operating conditions and not be used under dangerous conditions. </a:t>
            </a:r>
            <a:endParaRPr lang="fr-FR" sz="600" dirty="0">
              <a:latin typeface="Avenir Next LT Pro" panose="020B0504020202020204" pitchFamily="34" charset="0"/>
            </a:endParaRPr>
          </a:p>
          <a:p>
            <a:pPr algn="just"/>
            <a:r>
              <a:rPr lang="en-GB" sz="600" dirty="0">
                <a:latin typeface="Avenir Next LT Pro" panose="020B0504020202020204" pitchFamily="34" charset="0"/>
              </a:rPr>
              <a:t>Only gas or electric camping stoves or barbecues are accepted.</a:t>
            </a:r>
            <a:endParaRPr lang="fr-FR" sz="600" dirty="0">
              <a:latin typeface="Avenir Next LT Pro" panose="020B0504020202020204" pitchFamily="34" charset="0"/>
            </a:endParaRPr>
          </a:p>
          <a:p>
            <a:pPr algn="just"/>
            <a:r>
              <a:rPr lang="en-GB" sz="600" dirty="0">
                <a:latin typeface="Avenir Next LT Pro" panose="020B0504020202020204" pitchFamily="34" charset="0"/>
              </a:rPr>
              <a:t>In case of fire, warn the office immediately. The extinguishers are at the disposal of all. </a:t>
            </a:r>
            <a:endParaRPr lang="fr-FR" sz="600" dirty="0">
              <a:latin typeface="Avenir Next LT Pro" panose="020B0504020202020204" pitchFamily="34" charset="0"/>
            </a:endParaRPr>
          </a:p>
          <a:p>
            <a:pPr algn="just"/>
            <a:r>
              <a:rPr lang="en-GB" sz="600" dirty="0">
                <a:latin typeface="Avenir Next LT Pro" panose="020B0504020202020204" pitchFamily="34" charset="0"/>
              </a:rPr>
              <a:t>A </a:t>
            </a:r>
            <a:r>
              <a:rPr lang="en-GB" sz="600" u="sng" dirty="0">
                <a:latin typeface="Avenir Next LT Pro" panose="020B0504020202020204" pitchFamily="34" charset="0"/>
              </a:rPr>
              <a:t>first-aid</a:t>
            </a:r>
            <a:r>
              <a:rPr lang="en-GB" sz="600" dirty="0">
                <a:latin typeface="Avenir Next LT Pro" panose="020B0504020202020204" pitchFamily="34" charset="0"/>
              </a:rPr>
              <a:t> kit is at your disposal at the office.</a:t>
            </a:r>
            <a:endParaRPr lang="fr-FR" sz="600" dirty="0">
              <a:latin typeface="Avenir Next LT Pro" panose="020B0504020202020204" pitchFamily="34" charset="0"/>
            </a:endParaRPr>
          </a:p>
          <a:p>
            <a:r>
              <a:rPr lang="fr-FR" sz="600" b="1" dirty="0">
                <a:latin typeface="Avenir Next LT Pro" panose="020B0504020202020204" pitchFamily="34" charset="0"/>
              </a:rPr>
              <a:t>b) Theft</a:t>
            </a:r>
            <a:br>
              <a:rPr lang="fr-FR" sz="600" dirty="0">
                <a:latin typeface="Avenir Next LT Pro" panose="020B0504020202020204" pitchFamily="34" charset="0"/>
              </a:rPr>
            </a:br>
            <a:r>
              <a:rPr lang="en-GB" sz="600" dirty="0">
                <a:latin typeface="Avenir Next LT Pro" panose="020B0504020202020204" pitchFamily="34" charset="0"/>
              </a:rPr>
              <a:t>The direction is responsible of the objects deposited at the office and has a general obligation of watching on the campsite. The client keeps the responsibility for his own installation and must announce to the person in charge the presence for any suspect person. Although guarding is assured, the users of the campsite are invited to take the usual precautions for the safeguard of their material.</a:t>
            </a:r>
            <a:endParaRPr lang="fr-FR" sz="600" dirty="0">
              <a:latin typeface="Avenir Next LT Pro" panose="020B0504020202020204" pitchFamily="34" charset="0"/>
            </a:endParaRPr>
          </a:p>
          <a:p>
            <a:pPr algn="just"/>
            <a:r>
              <a:rPr lang="fr-FR" sz="600" dirty="0">
                <a:latin typeface="Avenir Next LT Pro" panose="020B0504020202020204" pitchFamily="34" charset="0"/>
              </a:rPr>
              <a:t> </a:t>
            </a:r>
            <a:r>
              <a:rPr lang="fr-FR" sz="600" b="1" u="sng" dirty="0">
                <a:latin typeface="Avenir Next LT Pro" panose="020B0504020202020204" pitchFamily="34" charset="0"/>
              </a:rPr>
              <a:t>12. Games</a:t>
            </a:r>
            <a:endParaRPr lang="fr-FR" sz="600" dirty="0">
              <a:latin typeface="Avenir Next LT Pro" panose="020B0504020202020204" pitchFamily="34" charset="0"/>
            </a:endParaRPr>
          </a:p>
          <a:p>
            <a:pPr algn="just"/>
            <a:r>
              <a:rPr lang="en-GB" sz="600" dirty="0">
                <a:latin typeface="Avenir Next LT Pro" panose="020B0504020202020204" pitchFamily="34" charset="0"/>
              </a:rPr>
              <a:t>No violent or disturbing games can be organised near the installations.</a:t>
            </a:r>
            <a:endParaRPr lang="fr-FR" sz="600" dirty="0">
              <a:latin typeface="Avenir Next LT Pro" panose="020B0504020202020204" pitchFamily="34" charset="0"/>
            </a:endParaRPr>
          </a:p>
          <a:p>
            <a:pPr algn="just"/>
            <a:r>
              <a:rPr lang="en-GB" sz="600" dirty="0">
                <a:latin typeface="Avenir Next LT Pro" panose="020B0504020202020204" pitchFamily="34" charset="0"/>
              </a:rPr>
              <a:t>The children club cannot be used for turbulent activities</a:t>
            </a:r>
            <a:endParaRPr lang="fr-FR" sz="600" dirty="0">
              <a:latin typeface="Avenir Next LT Pro" panose="020B0504020202020204" pitchFamily="34" charset="0"/>
            </a:endParaRPr>
          </a:p>
          <a:p>
            <a:pPr algn="just"/>
            <a:r>
              <a:rPr lang="en-GB" sz="600" dirty="0">
                <a:latin typeface="Avenir Next LT Pro" panose="020B0504020202020204" pitchFamily="34" charset="0"/>
              </a:rPr>
              <a:t>The swimming pool area inside the campsite is only accessible for the clients. A regulation is at your disposal at the swimming pool area.</a:t>
            </a:r>
            <a:endParaRPr lang="fr-FR" sz="600" dirty="0">
              <a:latin typeface="Avenir Next LT Pro" panose="020B0504020202020204" pitchFamily="34" charset="0"/>
            </a:endParaRPr>
          </a:p>
          <a:p>
            <a:pPr algn="just"/>
            <a:r>
              <a:rPr lang="en-GB" sz="600" dirty="0">
                <a:latin typeface="Avenir Next LT Pro" panose="020B0504020202020204" pitchFamily="34" charset="0"/>
              </a:rPr>
              <a:t>Parents are responsible of their children.</a:t>
            </a:r>
            <a:endParaRPr lang="fr-FR" sz="600" dirty="0">
              <a:latin typeface="Avenir Next LT Pro" panose="020B0504020202020204" pitchFamily="34" charset="0"/>
            </a:endParaRPr>
          </a:p>
          <a:p>
            <a:pPr algn="just"/>
            <a:r>
              <a:rPr lang="fr-FR" sz="600" b="1" u="sng" dirty="0">
                <a:latin typeface="Avenir Next LT Pro" panose="020B0504020202020204" pitchFamily="34" charset="0"/>
              </a:rPr>
              <a:t>13. Caravan </a:t>
            </a:r>
            <a:r>
              <a:rPr lang="fr-FR" sz="600" b="1" u="sng" dirty="0" err="1">
                <a:latin typeface="Avenir Next LT Pro" panose="020B0504020202020204" pitchFamily="34" charset="0"/>
              </a:rPr>
              <a:t>storage</a:t>
            </a:r>
            <a:endParaRPr lang="fr-FR" sz="600" dirty="0">
              <a:latin typeface="Avenir Next LT Pro" panose="020B0504020202020204" pitchFamily="34" charset="0"/>
            </a:endParaRPr>
          </a:p>
          <a:p>
            <a:pPr algn="just"/>
            <a:r>
              <a:rPr lang="en-GB" sz="600" dirty="0">
                <a:latin typeface="Avenir Next LT Pro" panose="020B0504020202020204" pitchFamily="34" charset="0"/>
              </a:rPr>
              <a:t>No unused material can be left on the campsite without the authorization of the manager and only on the place</a:t>
            </a:r>
            <a:endParaRPr lang="fr-FR" sz="600" dirty="0">
              <a:latin typeface="Avenir Next LT Pro" panose="020B0504020202020204" pitchFamily="34" charset="0"/>
            </a:endParaRPr>
          </a:p>
          <a:p>
            <a:pPr algn="just"/>
            <a:r>
              <a:rPr lang="en-GB" sz="600" dirty="0">
                <a:latin typeface="Avenir Next LT Pro" panose="020B0504020202020204" pitchFamily="34" charset="0"/>
              </a:rPr>
              <a:t>planned.</a:t>
            </a:r>
            <a:r>
              <a:rPr lang="fr-FR" sz="600" dirty="0">
                <a:latin typeface="Avenir Next LT Pro" panose="020B0504020202020204" pitchFamily="34" charset="0"/>
              </a:rPr>
              <a:t> </a:t>
            </a:r>
            <a:r>
              <a:rPr lang="en-GB" sz="600" dirty="0">
                <a:latin typeface="Avenir Next LT Pro" panose="020B0504020202020204" pitchFamily="34" charset="0"/>
              </a:rPr>
              <a:t>This extra is charged.</a:t>
            </a:r>
            <a:endParaRPr lang="fr-FR" sz="600" dirty="0">
              <a:latin typeface="Avenir Next LT Pro" panose="020B0504020202020204" pitchFamily="34" charset="0"/>
            </a:endParaRPr>
          </a:p>
          <a:p>
            <a:pPr algn="just"/>
            <a:r>
              <a:rPr lang="fr-FR" sz="600" b="1" u="sng" dirty="0">
                <a:latin typeface="Avenir Next LT Pro" panose="020B0504020202020204" pitchFamily="34" charset="0"/>
              </a:rPr>
              <a:t>14. Animals</a:t>
            </a:r>
          </a:p>
          <a:p>
            <a:pPr algn="just"/>
            <a:r>
              <a:rPr lang="en-US" sz="600" b="1" u="sng" dirty="0">
                <a:latin typeface="Avenir Next LT Pro" panose="020B0504020202020204" pitchFamily="34" charset="0"/>
              </a:rPr>
              <a:t>Animals of 1st and 2</a:t>
            </a:r>
            <a:r>
              <a:rPr lang="en-US" sz="600" b="1" u="sng" baseline="30000" dirty="0">
                <a:latin typeface="Avenir Next LT Pro" panose="020B0504020202020204" pitchFamily="34" charset="0"/>
              </a:rPr>
              <a:t>nd</a:t>
            </a:r>
            <a:r>
              <a:rPr lang="en-US" sz="600" b="1" u="sng" dirty="0">
                <a:latin typeface="Avenir Next LT Pro" panose="020B0504020202020204" pitchFamily="34" charset="0"/>
              </a:rPr>
              <a:t> categories are strictly forbidden</a:t>
            </a:r>
            <a:r>
              <a:rPr lang="en-US" sz="600" dirty="0">
                <a:latin typeface="Avenir Next LT Pro" panose="020B0504020202020204" pitchFamily="34" charset="0"/>
              </a:rPr>
              <a:t>. Only cats and dogs kept on a lead, vaccinated, tattooed are accepted with extra cost up to 2 for a pitch and 1 for a rental(forbidden in </a:t>
            </a:r>
            <a:r>
              <a:rPr lang="en-US" sz="600" dirty="0" err="1">
                <a:latin typeface="Avenir Next LT Pro" panose="020B0504020202020204" pitchFamily="34" charset="0"/>
              </a:rPr>
              <a:t>Privilège</a:t>
            </a:r>
            <a:r>
              <a:rPr lang="en-US" sz="600" dirty="0">
                <a:latin typeface="Avenir Next LT Pro" panose="020B0504020202020204" pitchFamily="34" charset="0"/>
              </a:rPr>
              <a:t> range) The vaccination card is obligatory at the entrance. We remind that for hygienic reasons and other’s respect, droppings must be picked. It is forbidden to feed wandering cats and dogs.</a:t>
            </a:r>
          </a:p>
          <a:p>
            <a:r>
              <a:rPr lang="fr-FR" sz="600" b="1" u="sng" dirty="0">
                <a:latin typeface="Avenir Next LT Pro" panose="020B0504020202020204" pitchFamily="34" charset="0"/>
              </a:rPr>
              <a:t>15. Pool</a:t>
            </a:r>
            <a:endParaRPr lang="fr-FR" sz="600" dirty="0">
              <a:latin typeface="Avenir Next LT Pro" panose="020B0504020202020204" pitchFamily="34" charset="0"/>
            </a:endParaRPr>
          </a:p>
          <a:p>
            <a:pPr algn="just"/>
            <a:r>
              <a:rPr lang="en-US" sz="600" dirty="0">
                <a:latin typeface="Avenir Next LT Pro" panose="020B0504020202020204" pitchFamily="34" charset="0"/>
              </a:rPr>
              <a:t>Bands given on arrival are OBLIGATORY. The pool is only accessible for the clients. Swimming trunks or Lycra boxer are obligatory. Shorts are FORBIDDEN as well </a:t>
            </a:r>
            <a:r>
              <a:rPr lang="en-US" sz="600">
                <a:latin typeface="Avenir Next LT Pro" panose="020B0504020202020204" pitchFamily="34" charset="0"/>
              </a:rPr>
              <a:t>as burkinis; </a:t>
            </a:r>
            <a:r>
              <a:rPr lang="en-US" sz="600" dirty="0">
                <a:latin typeface="Avenir Next LT Pro" panose="020B0504020202020204" pitchFamily="34" charset="0"/>
              </a:rPr>
              <a:t>Children are under their parent’s responsibility. It is forbidden to eat, drink, smoke inside the aquatic area. Personal effects are under their owner’s responsibility and must not stay around the pool when leaving the area</a:t>
            </a:r>
            <a:r>
              <a:rPr lang="fr-FR" sz="600" dirty="0">
                <a:latin typeface="Avenir Next LT Pro" panose="020B0504020202020204" pitchFamily="34" charset="0"/>
              </a:rPr>
              <a:t>. </a:t>
            </a:r>
            <a:r>
              <a:rPr lang="fr-FR" sz="600" b="1" dirty="0">
                <a:latin typeface="Avenir Next LT Pro" panose="020B0504020202020204" pitchFamily="34" charset="0"/>
              </a:rPr>
              <a:t> </a:t>
            </a:r>
            <a:r>
              <a:rPr lang="en-GB" sz="600" dirty="0">
                <a:latin typeface="Avenir Next LT Pro" panose="020B0504020202020204" pitchFamily="34" charset="0"/>
              </a:rPr>
              <a:t>The water wheelchair mechanism is available for disabled people and its use is under the users’ responsibility</a:t>
            </a:r>
          </a:p>
          <a:p>
            <a:r>
              <a:rPr lang="fr-FR" sz="600" b="1" u="sng" dirty="0">
                <a:latin typeface="Avenir Next LT Pro" panose="020B0504020202020204" pitchFamily="34" charset="0"/>
              </a:rPr>
              <a:t>16. Violation of </a:t>
            </a:r>
            <a:r>
              <a:rPr lang="fr-FR" sz="600" b="1" u="sng" dirty="0" err="1">
                <a:latin typeface="Avenir Next LT Pro" panose="020B0504020202020204" pitchFamily="34" charset="0"/>
              </a:rPr>
              <a:t>rules</a:t>
            </a:r>
            <a:endParaRPr lang="fr-FR" sz="600" dirty="0">
              <a:latin typeface="Avenir Next LT Pro" panose="020B0504020202020204" pitchFamily="34" charset="0"/>
            </a:endParaRPr>
          </a:p>
          <a:p>
            <a:pPr algn="just"/>
            <a:r>
              <a:rPr lang="en-GB" sz="600" dirty="0">
                <a:latin typeface="Avenir Next LT Pro" panose="020B0504020202020204" pitchFamily="34" charset="0"/>
              </a:rPr>
              <a:t>In the case a client would disturb the other clients or would not respect the present rules and regulations, the manager</a:t>
            </a:r>
            <a:endParaRPr lang="fr-FR" sz="600" dirty="0">
              <a:latin typeface="Avenir Next LT Pro" panose="020B0504020202020204" pitchFamily="34" charset="0"/>
            </a:endParaRPr>
          </a:p>
          <a:p>
            <a:pPr algn="just"/>
            <a:r>
              <a:rPr lang="en-GB" sz="600" dirty="0">
                <a:latin typeface="Avenir Next LT Pro" panose="020B0504020202020204" pitchFamily="34" charset="0"/>
              </a:rPr>
              <a:t>or his representative will be able orally or in writing, if he considers it necessary, give notice to stop the trouble.</a:t>
            </a:r>
            <a:endParaRPr lang="fr-FR" sz="600" dirty="0">
              <a:latin typeface="Avenir Next LT Pro" panose="020B0504020202020204" pitchFamily="34" charset="0"/>
            </a:endParaRPr>
          </a:p>
          <a:p>
            <a:pPr algn="just"/>
            <a:r>
              <a:rPr lang="en-GB" sz="600" dirty="0">
                <a:latin typeface="Avenir Next LT Pro" panose="020B0504020202020204" pitchFamily="34" charset="0"/>
              </a:rPr>
              <a:t>In case of serious or repeated violation of these regulations and after formal notice, the contract can be terminated.</a:t>
            </a:r>
            <a:endParaRPr lang="fr-FR" sz="600" dirty="0">
              <a:latin typeface="Avenir Next LT Pro" panose="020B0504020202020204" pitchFamily="34" charset="0"/>
            </a:endParaRPr>
          </a:p>
          <a:p>
            <a:pPr algn="just"/>
            <a:r>
              <a:rPr lang="en-GB" sz="600" dirty="0">
                <a:latin typeface="Avenir Next LT Pro" panose="020B0504020202020204" pitchFamily="34" charset="0"/>
              </a:rPr>
              <a:t>In case of penal violation, the manager can call police force.</a:t>
            </a:r>
            <a:endParaRPr lang="fr-FR" sz="600" dirty="0">
              <a:latin typeface="Avenir Next LT Pro" panose="020B0504020202020204" pitchFamily="34" charset="0"/>
            </a:endParaRPr>
          </a:p>
          <a:p>
            <a:r>
              <a:rPr lang="en-GB" sz="600" dirty="0">
                <a:latin typeface="Avenir Next LT Pro" panose="020B0504020202020204" pitchFamily="34" charset="0"/>
              </a:rPr>
              <a:t>In case of litigation and after informing the customer service of the campsite, every customer has the possibility to take to mediation of consumption, in a delay of one-year maximum departing from the date of the written complaint by recorded delivery to the campsite. The contact details of the consumption mediator </a:t>
            </a:r>
            <a:r>
              <a:rPr lang="fr-FR" sz="500" dirty="0">
                <a:latin typeface="Avenir Next LT Pro" panose="020B0504020202020204" pitchFamily="34" charset="0"/>
              </a:rPr>
              <a:t>CM2C – 14 rue St Jean 75017 PARIS </a:t>
            </a:r>
            <a:r>
              <a:rPr lang="fr-FR" sz="500" dirty="0">
                <a:latin typeface="Avenir Next LT Pro" panose="020B0504020202020204" pitchFamily="34" charset="0"/>
                <a:hlinkClick r:id="rId3"/>
              </a:rPr>
              <a:t>cm2c@cm2c.net</a:t>
            </a:r>
            <a:r>
              <a:rPr lang="fr-FR" sz="500" dirty="0">
                <a:latin typeface="Avenir Next LT Pro" panose="020B0504020202020204" pitchFamily="34" charset="0"/>
              </a:rPr>
              <a:t> </a:t>
            </a:r>
          </a:p>
          <a:p>
            <a:r>
              <a:rPr lang="fr-FR" sz="500" dirty="0">
                <a:latin typeface="Avenir Next LT Pro" panose="020B0504020202020204" pitchFamily="34" charset="0"/>
              </a:rPr>
              <a:t>06 09 20 48 86</a:t>
            </a:r>
          </a:p>
        </p:txBody>
      </p:sp>
    </p:spTree>
    <p:extLst>
      <p:ext uri="{BB962C8B-B14F-4D97-AF65-F5344CB8AC3E}">
        <p14:creationId xmlns:p14="http://schemas.microsoft.com/office/powerpoint/2010/main" val="4244406947"/>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1653</Words>
  <Application>Microsoft Office PowerPoint</Application>
  <PresentationFormat>Format A4 (210 x 297 mm)</PresentationFormat>
  <Paragraphs>109</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Aptos</vt:lpstr>
      <vt:lpstr>Aptos Display</vt:lpstr>
      <vt:lpstr>Arial</vt:lpstr>
      <vt:lpstr>Avenir Next LT Pro</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Camping LE BEAULIEU</dc:creator>
  <cp:lastModifiedBy>Camping LE BEAULIEU</cp:lastModifiedBy>
  <cp:revision>2</cp:revision>
  <dcterms:created xsi:type="dcterms:W3CDTF">2024-10-09T07:41:18Z</dcterms:created>
  <dcterms:modified xsi:type="dcterms:W3CDTF">2025-11-28T13:41:47Z</dcterms:modified>
</cp:coreProperties>
</file>